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1" r:id="rId2"/>
    <p:sldId id="272" r:id="rId3"/>
    <p:sldId id="259" r:id="rId4"/>
    <p:sldId id="257" r:id="rId5"/>
    <p:sldId id="263" r:id="rId6"/>
    <p:sldId id="260" r:id="rId7"/>
    <p:sldId id="262" r:id="rId8"/>
    <p:sldId id="261" r:id="rId9"/>
    <p:sldId id="264" r:id="rId10"/>
    <p:sldId id="266" r:id="rId11"/>
    <p:sldId id="273" r:id="rId12"/>
    <p:sldId id="267" r:id="rId13"/>
    <p:sldId id="268" r:id="rId14"/>
    <p:sldId id="265" r:id="rId15"/>
    <p:sldId id="269" r:id="rId16"/>
    <p:sldId id="270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1F4E66C-2CBA-42E1-A971-CD549596C7E6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46116D2-7299-4B99-8002-9A20BA1BB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07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6FB42A-0A38-4766-9829-19A316093465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762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4E5B6D-BC74-4503-9EF0-6ADF51786CB5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86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547C0-9D2F-4B04-9331-730B15673677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B45E-B509-40C1-9278-439FA9FD7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6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1CBB3-A256-48D7-B68A-05A79F400F5E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E7AA1-4A92-4B44-B181-2EF74D894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8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173E8-352F-45BC-8B23-89ECE82C7094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9FD6F-5841-4C48-B6B6-17A7FC2E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1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C3A7D-119B-40C9-9BBF-F548E65E874D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251A1-7029-4B58-9CCE-35040647B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7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94B91-EA2F-49BA-ACC0-3B5F905AE3DB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F15D5-9FAE-4B32-938D-F0E4A2113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4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D5DF1-011C-4A50-995C-56B665F13EEE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C5CFB-51F7-4FAE-8E60-001EE6CF2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2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28537-9A8E-4A40-A0F2-CF13D6A5AF14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3D44D-D46B-440B-AF32-A993C720B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7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64FAC-B27E-4B1A-8587-A80CF3486CE2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25C3C-2C8B-48CD-8B79-96BCF3314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6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72B72-E8E8-4B60-A07C-2EDD51CAD345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4BDC1-87C2-4105-8429-2FFC4ABDA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7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9917A-11A2-4C6A-891B-904801CC88DA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547C1A4-B308-4EE7-B01F-3ABAD1EA3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3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15FF4-9852-4957-A886-DB1EC75A8945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77822-180C-4CF1-B1AF-8E6AF3D34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2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3D9589-1826-445B-9A69-25DBBD0B1497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41252D-D085-49A2-8A40-093418418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6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381000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i="1" dirty="0" smtClean="0"/>
          </a:p>
          <a:p>
            <a:pPr algn="ctr"/>
            <a:r>
              <a:rPr lang="en-US" sz="3200" b="1" i="1" dirty="0" smtClean="0"/>
              <a:t>Winter Horses</a:t>
            </a:r>
            <a:endParaRPr lang="en-US" sz="3200" b="1" i="1" dirty="0"/>
          </a:p>
          <a:p>
            <a:pPr algn="ctr"/>
            <a:r>
              <a:rPr lang="en-US" sz="3200" dirty="0"/>
              <a:t>b</a:t>
            </a:r>
            <a:r>
              <a:rPr lang="en-US" sz="3200" dirty="0" smtClean="0"/>
              <a:t>y Caitlin Graham</a:t>
            </a:r>
            <a:endParaRPr lang="en-US" sz="3200" dirty="0"/>
          </a:p>
        </p:txBody>
      </p:sp>
      <p:pic>
        <p:nvPicPr>
          <p:cNvPr id="1028" name="Picture 4" descr="https://encrypted-tbn0.gstatic.com/images?q=tbn:ANd9GcQFh-1IGvYZs9c1Ah_R8JOrvnW-f4OtQRt_WJ_deKKFwZw4oE0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156" y="1956923"/>
            <a:ext cx="281975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8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143000"/>
            <a:ext cx="8229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“</a:t>
            </a:r>
            <a:r>
              <a:rPr lang="en-US" sz="4400" dirty="0"/>
              <a:t>A storm approaches like a band of wild colts</a:t>
            </a:r>
            <a:r>
              <a:rPr lang="en-US" sz="4400" dirty="0" smtClean="0"/>
              <a:t>.”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744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9761" y="515655"/>
            <a:ext cx="59644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A </a:t>
            </a:r>
            <a:r>
              <a:rPr lang="en-US" sz="2400" b="1" u="sng" dirty="0"/>
              <a:t>metaphor</a:t>
            </a:r>
            <a:r>
              <a:rPr lang="en-US" sz="2400" b="1" dirty="0"/>
              <a:t> is a direct comparison between two unlike things.  It does not use the words </a:t>
            </a:r>
            <a:r>
              <a:rPr lang="en-US" sz="2400" b="1" i="1" dirty="0"/>
              <a:t>like</a:t>
            </a:r>
            <a:r>
              <a:rPr lang="en-US" sz="2400" b="1" dirty="0"/>
              <a:t> or </a:t>
            </a:r>
            <a:r>
              <a:rPr lang="en-US" sz="2400" b="1" i="1" dirty="0"/>
              <a:t>as</a:t>
            </a:r>
            <a:r>
              <a:rPr lang="en-US" sz="2400" b="1" dirty="0"/>
              <a:t>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371600" y="1828800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http</a:t>
            </a:r>
            <a:r>
              <a:rPr lang="en-US" dirty="0"/>
              <a:t>://library.thinkquest.org/J0112392/metaphor.html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3622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Tom is a sly fox means </a:t>
            </a:r>
          </a:p>
          <a:p>
            <a:pPr algn="ctr"/>
            <a:r>
              <a:rPr lang="en-US" dirty="0"/>
              <a:t>Tom is clever and perhaps sneaky.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61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09600"/>
            <a:ext cx="7239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Identify the four metaphors in the poem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09600"/>
            <a:ext cx="7239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“twisted tails an flying forelegs are oak leaves dancing in the breeze.”</a:t>
            </a:r>
          </a:p>
          <a:p>
            <a:endParaRPr lang="en-US" dirty="0"/>
          </a:p>
          <a:p>
            <a:r>
              <a:rPr lang="en-US" sz="2400" dirty="0" smtClean="0"/>
              <a:t>“shaking manes and flashing heels are just snowflakes laughing at the wind”</a:t>
            </a:r>
          </a:p>
          <a:p>
            <a:endParaRPr lang="en-US" sz="2400" dirty="0"/>
          </a:p>
          <a:p>
            <a:r>
              <a:rPr lang="en-US" sz="2400" dirty="0" smtClean="0"/>
              <a:t>“defiant whinnies are only the trees shuddering against the cold”</a:t>
            </a:r>
          </a:p>
          <a:p>
            <a:endParaRPr lang="en-US" sz="2400" dirty="0" smtClean="0"/>
          </a:p>
          <a:p>
            <a:r>
              <a:rPr lang="en-US" sz="2400" dirty="0" smtClean="0"/>
              <a:t>“frost that clings to the grass is the lingering dust of their passage.”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9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614" y="294785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C2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90914" y="1143000"/>
            <a:ext cx="74148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evidence from the poem suggests that </a:t>
            </a:r>
            <a:r>
              <a:rPr lang="en-US" sz="4000" u="sng" dirty="0" smtClean="0"/>
              <a:t>winter is only temporary</a:t>
            </a:r>
            <a:r>
              <a:rPr lang="en-US" sz="4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0223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7162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Words like “</a:t>
            </a:r>
            <a:r>
              <a:rPr lang="en-US" sz="3600" i="1" u="sng" dirty="0" smtClean="0"/>
              <a:t>are only</a:t>
            </a:r>
            <a:r>
              <a:rPr lang="en-US" sz="3600" dirty="0" smtClean="0"/>
              <a:t>” and “</a:t>
            </a:r>
            <a:r>
              <a:rPr lang="en-US" sz="3600" i="1" u="sng" dirty="0" smtClean="0"/>
              <a:t>are just</a:t>
            </a:r>
            <a:r>
              <a:rPr lang="en-US" sz="3600" dirty="0" smtClean="0"/>
              <a:t>” suggest something that is not serious and not permanent.</a:t>
            </a:r>
          </a:p>
          <a:p>
            <a:endParaRPr lang="en-US" sz="3600" dirty="0"/>
          </a:p>
          <a:p>
            <a:r>
              <a:rPr lang="en-US" sz="3600" dirty="0" smtClean="0"/>
              <a:t>Words like </a:t>
            </a:r>
            <a:r>
              <a:rPr lang="en-US" sz="3600" i="1" u="sng" dirty="0" smtClean="0"/>
              <a:t>clinging</a:t>
            </a:r>
            <a:r>
              <a:rPr lang="en-US" sz="3600" dirty="0" smtClean="0"/>
              <a:t> suggest something that is holding on for as long as it can.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751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68580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Select an animal to represent another season. 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Describe the qualities of the animal and the season in a double bubble map.</a:t>
            </a:r>
            <a:endParaRPr lang="en-US" sz="2400" dirty="0"/>
          </a:p>
        </p:txBody>
      </p:sp>
      <p:pic>
        <p:nvPicPr>
          <p:cNvPr id="5122" name="Picture 2" descr="https://encrypted-tbn0.gstatic.com/images?q=tbn:ANd9GcT97CgwkEwSYAwu9F4gNUSEYsE2ullz7CQ7IOs5TA9RLyt7pvM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170" y="2057400"/>
            <a:ext cx="5821852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19200" y="1971764"/>
            <a:ext cx="6172200" cy="3676471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0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68580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Create a poem that compares the two, using “Winter Horses” as a model.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Title your poem so it reflects a central idea.</a:t>
            </a:r>
            <a:endParaRPr lang="en-US" sz="2400" dirty="0"/>
          </a:p>
        </p:txBody>
      </p:sp>
      <p:pic>
        <p:nvPicPr>
          <p:cNvPr id="5122" name="Picture 2" descr="https://encrypted-tbn0.gstatic.com/images?q=tbn:ANd9GcT97CgwkEwSYAwu9F4gNUSEYsE2ullz7CQ7IOs5TA9RLyt7pvM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170" y="2057400"/>
            <a:ext cx="5821852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19200" y="1971764"/>
            <a:ext cx="6172200" cy="3676471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685800"/>
            <a:ext cx="5715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What is a simile?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 smtClean="0"/>
              <a:t>What is a metaphor?</a:t>
            </a:r>
          </a:p>
          <a:p>
            <a:endParaRPr lang="en-US" sz="4800" dirty="0"/>
          </a:p>
          <a:p>
            <a:pPr algn="ctr"/>
            <a:r>
              <a:rPr lang="en-US" sz="4800" dirty="0" smtClean="0"/>
              <a:t>Let’s review!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054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228600" y="330200"/>
            <a:ext cx="3733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endParaRPr lang="en-US"/>
          </a:p>
          <a:p>
            <a:pPr algn="ctr"/>
            <a:r>
              <a:rPr lang="en-US" sz="3500"/>
              <a:t>Last night, my bedroom was cold.</a:t>
            </a:r>
          </a:p>
        </p:txBody>
      </p:sp>
      <p:pic>
        <p:nvPicPr>
          <p:cNvPr id="3" name="Picture 2" descr="snor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1874838"/>
            <a:ext cx="182245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4440238"/>
            <a:ext cx="33528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3500"/>
              <a:t>Boring!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91000" y="330200"/>
            <a:ext cx="4876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endParaRPr lang="en-US"/>
          </a:p>
          <a:p>
            <a:pPr algn="ctr"/>
            <a:r>
              <a:rPr lang="en-US" sz="3500"/>
              <a:t>Last night, my bedroom was </a:t>
            </a:r>
            <a:r>
              <a:rPr lang="en-US" sz="3500" b="1"/>
              <a:t>as cold as a glacier</a:t>
            </a:r>
            <a:r>
              <a:rPr lang="en-US" sz="3500"/>
              <a:t>.</a:t>
            </a:r>
          </a:p>
        </p:txBody>
      </p:sp>
      <p:pic>
        <p:nvPicPr>
          <p:cNvPr id="6" name="Picture 5" descr="glaci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81200"/>
            <a:ext cx="31242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305300" y="4408488"/>
            <a:ext cx="46482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3500"/>
              <a:t>Much more interesting!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401638" y="17463"/>
            <a:ext cx="83058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5000" b="1"/>
              <a:t>What is a simile?</a:t>
            </a:r>
            <a:endParaRPr lang="en-US" sz="500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7463" y="879475"/>
            <a:ext cx="9144001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500"/>
              <a:t>A simile is a type of figurative speech.</a:t>
            </a:r>
          </a:p>
          <a:p>
            <a:pPr>
              <a:buFont typeface="Arial" charset="0"/>
              <a:buChar char="•"/>
            </a:pPr>
            <a:endParaRPr lang="en-US" sz="2500"/>
          </a:p>
          <a:p>
            <a:pPr>
              <a:buFont typeface="Arial" charset="0"/>
              <a:buChar char="•"/>
            </a:pPr>
            <a:r>
              <a:rPr lang="en-US" sz="2500"/>
              <a:t>A simile is when you compare two unlike things by using the words “like” or “as”.  </a:t>
            </a:r>
          </a:p>
          <a:p>
            <a:pPr>
              <a:buFont typeface="Arial" charset="0"/>
              <a:buChar char="•"/>
            </a:pPr>
            <a:endParaRPr lang="en-US" sz="2500"/>
          </a:p>
          <a:p>
            <a:pPr>
              <a:buFont typeface="Arial" charset="0"/>
              <a:buChar char="•"/>
            </a:pPr>
            <a:r>
              <a:rPr lang="en-US" sz="2500"/>
              <a:t>Even though the two things are unlike each other, they do have something in common that allows them to be compared to each other. </a:t>
            </a:r>
          </a:p>
          <a:p>
            <a:pPr>
              <a:buFont typeface="Arial" charset="0"/>
              <a:buChar char="•"/>
            </a:pPr>
            <a:endParaRPr lang="en-US" sz="2500"/>
          </a:p>
          <a:p>
            <a:pPr>
              <a:buFont typeface="Arial" charset="0"/>
              <a:buChar char="•"/>
            </a:pPr>
            <a:r>
              <a:rPr lang="en-US" sz="2500"/>
              <a:t>Good writers like to use similes because similes make their writing sizzle!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laci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3452813"/>
            <a:ext cx="20986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C:\Users\Snuggles\AppData\Local\Microsoft\Windows\Temporary Internet Files\Content.IE5\8EVIQKS2\MC9000580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75" y="3276600"/>
            <a:ext cx="1585913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52525" y="3963988"/>
            <a:ext cx="20891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3000"/>
              <a:t>Comparing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76813" y="3963988"/>
            <a:ext cx="15668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3000"/>
              <a:t>to</a:t>
            </a:r>
            <a:r>
              <a:rPr lang="en-US"/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1335088"/>
            <a:ext cx="914400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endParaRPr lang="en-US"/>
          </a:p>
          <a:p>
            <a:pPr algn="ctr"/>
            <a:r>
              <a:rPr lang="en-US" sz="5000"/>
              <a:t>Last night, my bedroom was as cold as a glacier.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914400"/>
            <a:ext cx="9144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3000"/>
              <a:t>Instead of…”Last night, my bedroom was cold.”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5405438"/>
            <a:ext cx="64833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2500"/>
              <a:t>How are they alike?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17625" y="5835650"/>
            <a:ext cx="4932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/>
              <a:t>They’re both </a:t>
            </a:r>
            <a:r>
              <a:rPr lang="en-US" sz="4000" b="1"/>
              <a:t>cold</a:t>
            </a:r>
            <a:r>
              <a:rPr lang="en-US" sz="4000"/>
              <a:t>!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65088"/>
            <a:ext cx="914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2500"/>
              <a:t>Let’s make our writing sizzle!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85800" y="1828800"/>
            <a:ext cx="76962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5000"/>
              <a:t>Her eyes were as blue as the tropical ocean waters.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3695700"/>
            <a:ext cx="1716088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C:\Users\Snuggles\AppData\Local\Microsoft\Windows\Temporary Internet Files\Content.IE5\B6BEWP04\MC9002922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3548063"/>
            <a:ext cx="1785938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52513" y="4254500"/>
            <a:ext cx="208756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3000"/>
              <a:t>Comparing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930775" y="4254500"/>
            <a:ext cx="156686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3000"/>
              <a:t>to</a:t>
            </a:r>
            <a:r>
              <a:rPr lang="en-US"/>
              <a:t>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011238"/>
            <a:ext cx="9144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3000"/>
              <a:t>Instead of…”She had blue eyes.”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5405438"/>
            <a:ext cx="64833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2500"/>
              <a:t>How are they alike?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17625" y="5835650"/>
            <a:ext cx="4932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/>
              <a:t>They’re both </a:t>
            </a:r>
            <a:r>
              <a:rPr lang="en-US" sz="4000" b="1"/>
              <a:t>blue</a:t>
            </a:r>
            <a:r>
              <a:rPr lang="en-US" sz="4000"/>
              <a:t>!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65088"/>
            <a:ext cx="914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2500"/>
              <a:t>Let’s make our writing sizzle!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13" grpId="0"/>
      <p:bldP spid="6" grpId="0"/>
      <p:bldP spid="8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797050"/>
            <a:ext cx="8686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5000"/>
              <a:t>The baby’s smile was bright like the morning sunshine.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36650" y="4305300"/>
            <a:ext cx="208756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3000"/>
              <a:t>Comparing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43513" y="4305300"/>
            <a:ext cx="156686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3000"/>
              <a:t>to</a:t>
            </a:r>
            <a:r>
              <a:rPr lang="en-US"/>
              <a:t> </a:t>
            </a:r>
          </a:p>
        </p:txBody>
      </p:sp>
      <p:pic>
        <p:nvPicPr>
          <p:cNvPr id="2051" name="Picture 3" descr="C:\Users\Snuggles\AppData\Local\Microsoft\Windows\Temporary Internet Files\Content.IE5\7YXTZTDB\MC90002294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450" y="3429000"/>
            <a:ext cx="1824038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3581400"/>
            <a:ext cx="193357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1066800"/>
            <a:ext cx="9144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3000"/>
              <a:t>Instead of…”The baby had a nice smile.”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5405438"/>
            <a:ext cx="64833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sz="2500"/>
              <a:t>How are they alike?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317625" y="5835650"/>
            <a:ext cx="4932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/>
              <a:t>They’re both </a:t>
            </a:r>
            <a:r>
              <a:rPr lang="en-US" sz="4000" b="1"/>
              <a:t>bright</a:t>
            </a:r>
            <a:r>
              <a:rPr lang="en-US" sz="4000"/>
              <a:t>!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0" y="292100"/>
            <a:ext cx="91440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2500"/>
              <a:t>Let’s make our writing sizzle!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6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152400"/>
            <a:ext cx="91217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3500" b="1">
                <a:solidFill>
                  <a:srgbClr val="0070C0"/>
                </a:solidFill>
              </a:rPr>
              <a:t>I like orange juice the best.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400" y="1143000"/>
            <a:ext cx="913765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3500" b="1">
                <a:solidFill>
                  <a:srgbClr val="00B050"/>
                </a:solidFill>
              </a:rPr>
              <a:t>The dog’s bark was as loud as an explosion.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20638" y="2112963"/>
            <a:ext cx="9144001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3500" b="1">
                <a:solidFill>
                  <a:srgbClr val="7030A0"/>
                </a:solidFill>
              </a:rPr>
              <a:t>Please be quiet as you come into the room.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988" y="3097213"/>
            <a:ext cx="9158287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3500" b="1">
                <a:solidFill>
                  <a:srgbClr val="C00000"/>
                </a:solidFill>
              </a:rPr>
              <a:t>The excited kindergartner hopped down the hall like a frog.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-55563" y="4495800"/>
            <a:ext cx="912336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3500" b="1">
                <a:solidFill>
                  <a:srgbClr val="FF6600"/>
                </a:solidFill>
              </a:rPr>
              <a:t>My cat does not like my dog very much.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3175" y="5465763"/>
            <a:ext cx="912336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/>
            <a:r>
              <a:rPr lang="en-US" sz="3500" b="1" dirty="0"/>
              <a:t>The sheep’s fleece was </a:t>
            </a:r>
            <a:r>
              <a:rPr lang="en-US" sz="3500" b="1" dirty="0" smtClean="0"/>
              <a:t>as white </a:t>
            </a:r>
            <a:r>
              <a:rPr lang="en-US" sz="3500" b="1" dirty="0"/>
              <a:t>as snow.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609600"/>
            <a:ext cx="594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C1 - Find the </a:t>
            </a:r>
            <a:r>
              <a:rPr lang="en-US" sz="4000" u="sng" dirty="0" smtClean="0"/>
              <a:t>simile</a:t>
            </a:r>
            <a:r>
              <a:rPr lang="en-US" sz="4000" dirty="0" smtClean="0"/>
              <a:t> in the poem and write it on your ladder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855</TotalTime>
  <Words>518</Words>
  <Application>Microsoft Office PowerPoint</Application>
  <PresentationFormat>On-screen Show (4:3)</PresentationFormat>
  <Paragraphs>80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Franklin Gothic Book</vt:lpstr>
      <vt:lpstr>Franklin Gothic Medium</vt:lpstr>
      <vt:lpstr>Tunga</vt:lpstr>
      <vt:lpstr>Wingdings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Similes!</dc:title>
  <dc:creator>Snuggles</dc:creator>
  <cp:lastModifiedBy>SDTC-WS2</cp:lastModifiedBy>
  <cp:revision>46</cp:revision>
  <dcterms:created xsi:type="dcterms:W3CDTF">2011-02-08T20:10:50Z</dcterms:created>
  <dcterms:modified xsi:type="dcterms:W3CDTF">2015-07-15T15:05:51Z</dcterms:modified>
</cp:coreProperties>
</file>